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258" r:id="rId2"/>
    <p:sldId id="280" r:id="rId3"/>
    <p:sldId id="315" r:id="rId4"/>
    <p:sldId id="313" r:id="rId5"/>
    <p:sldId id="316" r:id="rId6"/>
    <p:sldId id="318" r:id="rId7"/>
    <p:sldId id="319" r:id="rId8"/>
    <p:sldId id="317" r:id="rId9"/>
    <p:sldId id="325" r:id="rId10"/>
    <p:sldId id="320" r:id="rId11"/>
  </p:sldIdLst>
  <p:sldSz cx="12960350" cy="6840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ачало" id="{BA418856-1B13-0E4D-B8D9-6D6ECDDA5229}">
          <p14:sldIdLst>
            <p14:sldId id="258"/>
            <p14:sldId id="280"/>
            <p14:sldId id="315"/>
            <p14:sldId id="313"/>
            <p14:sldId id="316"/>
            <p14:sldId id="318"/>
            <p14:sldId id="319"/>
            <p14:sldId id="317"/>
            <p14:sldId id="325"/>
            <p14:sldId id="320"/>
          </p14:sldIdLst>
        </p14:section>
        <p14:section name="Основные стили" id="{9C5DBF73-5C8C-8D4C-BB54-DF085EC13081}">
          <p14:sldIdLst/>
        </p14:section>
        <p14:section name="Карты" id="{79977632-6153-DB4D-8603-D5672901AB6A}">
          <p14:sldIdLst/>
        </p14:section>
        <p14:section name="Обложки для презентаций" id="{24ADA290-A945-FF49-9E53-D85C84597078}">
          <p14:sldIdLst/>
        </p14:section>
        <p14:section name="Ключевые цифры" id="{0D398C7F-1E67-4E4C-AC8B-7A2A99FE1F7D}">
          <p14:sldIdLst/>
        </p14:section>
        <p14:section name="Форматирование текста" id="{9030A9F0-FE09-7D45-B133-0AF9B474C309}">
          <p14:sldIdLst/>
        </p14:section>
        <p14:section name="Партнеры" id="{EDAAA000-2CD7-BA4F-AF36-B348D7863CDE}">
          <p14:sldIdLst/>
        </p14:section>
        <p14:section name="Финальные слайды" id="{4145BB14-2156-2145-AF78-8B8681ECBF54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003E"/>
    <a:srgbClr val="A30236"/>
    <a:srgbClr val="6D6D6D"/>
    <a:srgbClr val="48494A"/>
    <a:srgbClr val="E9EBF5"/>
    <a:srgbClr val="E6E6E6"/>
    <a:srgbClr val="E7E7E0"/>
    <a:srgbClr val="AFABAB"/>
    <a:srgbClr val="061A6C"/>
    <a:srgbClr val="EB5E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094"/>
    <p:restoredTop sz="95455" autoAdjust="0"/>
  </p:normalViewPr>
  <p:slideViewPr>
    <p:cSldViewPr snapToGrid="0">
      <p:cViewPr varScale="1">
        <p:scale>
          <a:sx n="96" d="100"/>
          <a:sy n="96" d="100"/>
        </p:scale>
        <p:origin x="144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B0AE3-F1A2-394F-BC18-67F76EFC1ECD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06413" y="1143000"/>
            <a:ext cx="5845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9C60B-6F98-8646-A41A-70FA44D3B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323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123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044" y="1119505"/>
            <a:ext cx="9720263" cy="2381521"/>
          </a:xfrm>
        </p:spPr>
        <p:txBody>
          <a:bodyPr anchor="b"/>
          <a:lstStyle>
            <a:lvl1pPr algn="ctr">
              <a:defRPr sz="598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044" y="3592866"/>
            <a:ext cx="9720263" cy="1651546"/>
          </a:xfrm>
        </p:spPr>
        <p:txBody>
          <a:bodyPr/>
          <a:lstStyle>
            <a:lvl1pPr marL="0" indent="0" algn="ctr">
              <a:buNone/>
              <a:defRPr sz="2394"/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067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226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274" y="1705385"/>
            <a:ext cx="11178302" cy="2845473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274" y="4577778"/>
            <a:ext cx="1117830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464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024" y="1820976"/>
            <a:ext cx="5508149" cy="43402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177" y="1820976"/>
            <a:ext cx="5508149" cy="43402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102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364196"/>
            <a:ext cx="11178302" cy="1322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713" y="1676882"/>
            <a:ext cx="5482835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2713" y="2498697"/>
            <a:ext cx="5482835" cy="36752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61177" y="1676882"/>
            <a:ext cx="5509837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61177" y="2498697"/>
            <a:ext cx="5509837" cy="36752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18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448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7F7827-21D6-5054-F4C6-CF3F1E1A3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02204" y="0"/>
            <a:ext cx="1058146" cy="684053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761A6D-E025-ED50-4287-24ECE36ED8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243" y="239405"/>
            <a:ext cx="894267" cy="3198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4718E9E-961A-C827-FE21-0E5C4A866D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6072" y="6460935"/>
            <a:ext cx="2935890" cy="26096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A0C2274-20E7-0C84-678A-7BC227870B3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5AA3578-2E3E-AC0A-C0A4-03BA169D6B14}"/>
              </a:ext>
            </a:extLst>
          </p:cNvPr>
          <p:cNvSpPr/>
          <p:nvPr userDrawn="1"/>
        </p:nvSpPr>
        <p:spPr>
          <a:xfrm>
            <a:off x="-3243" y="239405"/>
            <a:ext cx="894267" cy="319820"/>
          </a:xfrm>
          <a:prstGeom prst="rect">
            <a:avLst/>
          </a:prstGeom>
          <a:solidFill>
            <a:srgbClr val="A30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191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3" y="456036"/>
            <a:ext cx="4180050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9837" y="984911"/>
            <a:ext cx="6561177" cy="4861216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3" y="2052161"/>
            <a:ext cx="4180050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545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3" y="456036"/>
            <a:ext cx="4180050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9837" y="984911"/>
            <a:ext cx="6561177" cy="486121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3" y="2052161"/>
            <a:ext cx="4180050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80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4751" y="364195"/>
            <a:ext cx="2794575" cy="579704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1024" y="364195"/>
            <a:ext cx="8221722" cy="579704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618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024" y="364196"/>
            <a:ext cx="11178302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024" y="1820976"/>
            <a:ext cx="11178302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024" y="6340166"/>
            <a:ext cx="291607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B2549-D5F9-604B-9EB9-69E1A6399CB9}" type="datetimeFigureOut">
              <a:rPr lang="ru-RU" smtClean="0"/>
              <a:t>13.04.2023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93116" y="6340166"/>
            <a:ext cx="4374118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53247" y="6340166"/>
            <a:ext cx="291607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608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rud.ranepa.ru/" TargetMode="External"/><Relationship Id="rId2" Type="http://schemas.openxmlformats.org/officeDocument/2006/relationships/hyperlink" Target="https://trudvsem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trudvsem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51031EE3-70BC-018E-763C-AD9D099EF899}"/>
              </a:ext>
            </a:extLst>
          </p:cNvPr>
          <p:cNvSpPr txBox="1">
            <a:spLocks/>
          </p:cNvSpPr>
          <p:nvPr/>
        </p:nvSpPr>
        <p:spPr>
          <a:xfrm>
            <a:off x="800525" y="320246"/>
            <a:ext cx="5230881" cy="1158998"/>
          </a:xfrm>
          <a:prstGeom prst="rect">
            <a:avLst/>
          </a:prstGeom>
        </p:spPr>
        <p:txBody>
          <a:bodyPr vert="horz" lIns="0" tIns="360000" rIns="0" bIns="0" rtlCol="0" anchor="t">
            <a:noAutofit/>
          </a:bodyPr>
          <a:lstStyle>
            <a:defPPr>
              <a:defRPr lang="ru-RU"/>
            </a:defPPr>
            <a:lvl1pPr defTabSz="825500">
              <a:lnSpc>
                <a:spcPts val="5600"/>
              </a:lnSpc>
              <a:spcBef>
                <a:spcPts val="0"/>
              </a:spcBef>
              <a:buNone/>
              <a:defRPr sz="4800" b="1"/>
            </a:lvl1pPr>
          </a:lstStyle>
          <a:p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EC6FC49C-76B9-4AF9-BAE8-4842548F1C72}"/>
              </a:ext>
            </a:extLst>
          </p:cNvPr>
          <p:cNvSpPr txBox="1">
            <a:spLocks/>
          </p:cNvSpPr>
          <p:nvPr/>
        </p:nvSpPr>
        <p:spPr>
          <a:xfrm>
            <a:off x="2485097" y="1942809"/>
            <a:ext cx="8309113" cy="11427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Федеральный проект «Содействие занятости»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Национального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проекта «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Демография»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B7FD4371-95E1-4511-B8FF-126FEAB59974}"/>
              </a:ext>
            </a:extLst>
          </p:cNvPr>
          <p:cNvSpPr txBox="1">
            <a:spLocks/>
          </p:cNvSpPr>
          <p:nvPr/>
        </p:nvSpPr>
        <p:spPr>
          <a:xfrm>
            <a:off x="1523997" y="3670051"/>
            <a:ext cx="10231315" cy="10938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6000" b="1" dirty="0" smtClean="0">
                <a:solidFill>
                  <a:srgbClr val="C00000"/>
                </a:solidFill>
                <a:latin typeface="Calibri" panose="020F0502020204030204"/>
              </a:rPr>
              <a:t>ИНСТРУКЦИЯ</a:t>
            </a:r>
            <a:r>
              <a:rPr kumimoji="0" lang="ru-RU" sz="1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440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по</a:t>
            </a:r>
            <a:r>
              <a:rPr kumimoji="0" lang="ru-RU" sz="144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 подаче заявления на сайте «Работа в </a:t>
            </a:r>
            <a:r>
              <a:rPr lang="ru-RU" sz="14400" dirty="0" smtClean="0">
                <a:solidFill>
                  <a:srgbClr val="C00000"/>
                </a:solidFill>
                <a:latin typeface="Calibri" panose="020F0502020204030204"/>
              </a:rPr>
              <a:t>Р</a:t>
            </a:r>
            <a:r>
              <a:rPr kumimoji="0" lang="ru-RU" sz="14400" i="0" u="none" strike="noStrike" kern="120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оссии</a:t>
            </a:r>
            <a:r>
              <a:rPr kumimoji="0" lang="ru-RU" sz="1440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4400" b="1" dirty="0">
                <a:solidFill>
                  <a:schemeClr val="accent5">
                    <a:lumMod val="75000"/>
                  </a:schemeClr>
                </a:solidFill>
                <a:latin typeface="Calibri" panose="020F0502020204030204"/>
              </a:rPr>
              <a:t>д</a:t>
            </a:r>
            <a:r>
              <a:rPr kumimoji="0" lang="ru-RU" sz="1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rPr>
              <a:t>ля категории</a:t>
            </a:r>
            <a:r>
              <a:rPr kumimoji="0" lang="ru-RU" sz="14400" b="0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kumimoji="0" lang="ru-RU" sz="1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rPr>
              <a:t>Граждане в возрасте до 35 лет  (ВЫПУСКНИКИ СПО или ВО в 2023 году)</a:t>
            </a:r>
            <a:endParaRPr kumimoji="0" lang="ru-RU" sz="1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26E813E-55E6-4B53-8C71-FD0683915B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34" t="13858" r="4896" b="15456"/>
          <a:stretch/>
        </p:blipFill>
        <p:spPr>
          <a:xfrm>
            <a:off x="8956064" y="374928"/>
            <a:ext cx="1530035" cy="626817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093339D-11D2-4305-9B0B-7722A57E28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488" y="374928"/>
            <a:ext cx="1711931" cy="69029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538" y="0"/>
            <a:ext cx="3963736" cy="20847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714383" y="0"/>
            <a:ext cx="2245967" cy="10652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9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380429" y="755862"/>
            <a:ext cx="11641015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Если Вам до 35 лет (включительно) и </a:t>
            </a:r>
            <a:b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Вы </a:t>
            </a:r>
            <a:r>
              <a:rPr kumimoji="0" lang="ru-RU" sz="2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ЗАВЕРШАЕТЕ ПОЛУЧЕНИЕ </a:t>
            </a:r>
            <a: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среднего профессионального или высшего образования </a:t>
            </a:r>
            <a:r>
              <a:rPr kumimoji="0" lang="ru-RU" sz="2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в 2023 году </a:t>
            </a:r>
            <a: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 </a:t>
            </a:r>
            <a:b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выберите одну из </a:t>
            </a:r>
            <a:r>
              <a:rPr kumimoji="0" lang="ru-RU" sz="2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17 </a:t>
            </a:r>
            <a: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программ  дополнительного профессионального образования 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в </a:t>
            </a:r>
            <a:r>
              <a:rPr kumimoji="0" lang="ru-RU" sz="2400" b="1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Омском филиале РАНХиГС</a:t>
            </a:r>
            <a: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endParaRPr kumimoji="0" lang="ru-RU" sz="2400" b="0" i="0" u="none" strike="noStrike" kern="1200" cap="none" spc="-5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9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23" y="2346896"/>
            <a:ext cx="3341885" cy="2963657"/>
          </a:xfrm>
          <a:prstGeom prst="rect">
            <a:avLst/>
          </a:prstGeom>
        </p:spPr>
      </p:pic>
      <p:sp>
        <p:nvSpPr>
          <p:cNvPr id="10" name="Объект 3"/>
          <p:cNvSpPr txBox="1">
            <a:spLocks/>
          </p:cNvSpPr>
          <p:nvPr/>
        </p:nvSpPr>
        <p:spPr>
          <a:xfrm>
            <a:off x="4462033" y="2586235"/>
            <a:ext cx="7869116" cy="387597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ctr" defTabSz="914400" rtl="0" eaLnBrk="1" fontAlgn="t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Программа обучения позволит Вам: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Повысить квалификацию или пройти профессиональную     переподготовку</a:t>
            </a: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 Найти новую работу</a:t>
            </a: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 Стать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самозанятым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 Открыть свой бизнес</a:t>
            </a: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Noto Sans"/>
                <a:ea typeface="+mn-ea"/>
                <a:cs typeface="+mn-cs"/>
              </a:rPr>
              <a:t> Получить востребованную профессию в ведущем вузе страны</a:t>
            </a:r>
          </a:p>
          <a:p>
            <a:pPr marL="0" marR="0" lvl="0" indent="0" algn="l" defTabSz="914400" rtl="0" eaLnBrk="1" fontAlgn="ctr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E48312"/>
              </a:solidFill>
              <a:effectLst/>
              <a:uLnTx/>
              <a:uFillTx/>
              <a:latin typeface="Noto Sans"/>
              <a:ea typeface="+mn-ea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AEF335-14E3-6FAA-8734-1183E1347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322885" y="136772"/>
            <a:ext cx="580520" cy="4307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B9A445-0924-05AC-EF87-B29A61CED21A}"/>
              </a:ext>
            </a:extLst>
          </p:cNvPr>
          <p:cNvSpPr txBox="1"/>
          <p:nvPr/>
        </p:nvSpPr>
        <p:spPr>
          <a:xfrm>
            <a:off x="914195" y="233061"/>
            <a:ext cx="3408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BE00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ОМСКИЙ ФИЛИАЛ РАНХиГС</a:t>
            </a:r>
            <a:endParaRPr lang="ru-RU" b="1" dirty="0">
              <a:solidFill>
                <a:srgbClr val="BE00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87006" y="5388003"/>
            <a:ext cx="12076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87006" y="4927610"/>
            <a:ext cx="12076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87005" y="4467217"/>
            <a:ext cx="12076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87005" y="4030819"/>
            <a:ext cx="12076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87004" y="3332811"/>
            <a:ext cx="120760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51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9">
            <a:extLst>
              <a:ext uri="{FF2B5EF4-FFF2-40B4-BE49-F238E27FC236}">
                <a16:creationId xmlns:a16="http://schemas.microsoft.com/office/drawing/2014/main" id="{9F8628F2-672E-4BF7-93B8-42396E774274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Портал «Работа в России» -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https://trudvsem.ru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Объект 10">
            <a:extLst>
              <a:ext uri="{FF2B5EF4-FFF2-40B4-BE49-F238E27FC236}">
                <a16:creationId xmlns:a16="http://schemas.microsoft.com/office/drawing/2014/main" id="{F531382B-AF1E-4ADC-B58B-BDF93B0DAB24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9724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 Сайт Академии -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https://trud.ranepa.ru/</a:t>
            </a:r>
            <a:endParaRPr kumimoji="0" lang="ru-RU" sz="2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C92399-03BB-420A-A074-0573EE5E37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98" t="677" r="9585" b="35683"/>
          <a:stretch/>
        </p:blipFill>
        <p:spPr>
          <a:xfrm>
            <a:off x="317553" y="2816617"/>
            <a:ext cx="5702247" cy="33603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5CFE64-7E6E-4B7D-AB0C-79E6F5D0BA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713" t="7600" r="3850" b="5324"/>
          <a:stretch/>
        </p:blipFill>
        <p:spPr>
          <a:xfrm>
            <a:off x="6172200" y="2816617"/>
            <a:ext cx="5518418" cy="33603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402" y="476615"/>
            <a:ext cx="9309399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5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302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62" y="4634411"/>
            <a:ext cx="2256857" cy="10120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40" y="3458294"/>
            <a:ext cx="2280102" cy="10120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63" y="2408245"/>
            <a:ext cx="2280102" cy="1012024"/>
          </a:xfrm>
          <a:prstGeom prst="rect">
            <a:avLst/>
          </a:prstGeom>
        </p:spPr>
      </p:pic>
      <p:sp>
        <p:nvSpPr>
          <p:cNvPr id="9" name="Стрелка вправо 8"/>
          <p:cNvSpPr/>
          <p:nvPr/>
        </p:nvSpPr>
        <p:spPr>
          <a:xfrm>
            <a:off x="709863" y="1393691"/>
            <a:ext cx="2256857" cy="976529"/>
          </a:xfrm>
          <a:prstGeom prst="rightArrow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1650DA2-9DD9-C801-FC5D-C65322C76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280AF07-DD1E-10D4-3116-A6219A379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760" y="329338"/>
            <a:ext cx="1862895" cy="8196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4576CC-2A3F-CD48-4E04-65F9FF2E4E1B}"/>
              </a:ext>
            </a:extLst>
          </p:cNvPr>
          <p:cNvSpPr txBox="1"/>
          <p:nvPr/>
        </p:nvSpPr>
        <p:spPr>
          <a:xfrm>
            <a:off x="2966719" y="394392"/>
            <a:ext cx="10111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 слушатель может подать заявку: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0862F4-1ED1-1FB3-6692-6E46BD4BCF9F}"/>
              </a:ext>
            </a:extLst>
          </p:cNvPr>
          <p:cNvSpPr txBox="1"/>
          <p:nvPr/>
        </p:nvSpPr>
        <p:spPr>
          <a:xfrm>
            <a:off x="819794" y="5584923"/>
            <a:ext cx="2146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EEA5B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Омск, 2023</a:t>
            </a:r>
            <a:endParaRPr lang="ru-RU" sz="1600" dirty="0">
              <a:solidFill>
                <a:srgbClr val="EEA5B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515979"/>
            <a:ext cx="2509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шаг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6168" y="2559047"/>
            <a:ext cx="15392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шаг</a:t>
            </a:r>
            <a:endParaRPr lang="ru-RU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6168" y="3584362"/>
            <a:ext cx="15392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RU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33655" y="4755724"/>
            <a:ext cx="15392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91605" y="2656183"/>
            <a:ext cx="75379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Подать заявление на поиск работы 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91605" y="1677674"/>
            <a:ext cx="7637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Создать резюме и подать заявку 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491606" y="3767498"/>
            <a:ext cx="57366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Подать заявку на обучение 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90512" y="4878813"/>
            <a:ext cx="6238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Пройти </a:t>
            </a:r>
            <a:r>
              <a:rPr lang="ru-RU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проф.ориентацию</a:t>
            </a:r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54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24574" y="3065532"/>
            <a:ext cx="11112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</a:t>
            </a:r>
            <a:endParaRPr lang="ru-RU" sz="4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1477" y="263040"/>
            <a:ext cx="9172739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ВХОД НА САЙТ «РАБОТА в РОССИИ» ЧЕРЕЗ ТЕЛЕФОН 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9235" y="1350353"/>
            <a:ext cx="2739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dirty="0" smtClean="0">
                <a:solidFill>
                  <a:srgbClr val="000000"/>
                </a:solidFill>
                <a:hlinkClick r:id="rId2"/>
              </a:rPr>
              <a:t>https</a:t>
            </a:r>
            <a:r>
              <a:rPr lang="en-US" dirty="0">
                <a:solidFill>
                  <a:srgbClr val="000000"/>
                </a:solidFill>
                <a:hlinkClick r:id="rId2"/>
              </a:rPr>
              <a:t>://trudvsem.ru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9" y="1876927"/>
            <a:ext cx="2502568" cy="452289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29235" y="833967"/>
            <a:ext cx="2012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1. Выбираем сайт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128995" y="826928"/>
            <a:ext cx="31127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2</a:t>
            </a:r>
            <a:r>
              <a:rPr lang="ru-RU" b="1" dirty="0" smtClean="0">
                <a:solidFill>
                  <a:srgbClr val="C00000"/>
                </a:solidFill>
              </a:rPr>
              <a:t>. Входим в личный кабинет через «</a:t>
            </a:r>
            <a:r>
              <a:rPr lang="ru-RU" b="1" dirty="0">
                <a:solidFill>
                  <a:srgbClr val="C00000"/>
                </a:solidFill>
              </a:rPr>
              <a:t>Г</a:t>
            </a:r>
            <a:r>
              <a:rPr lang="ru-RU" b="1" dirty="0" smtClean="0">
                <a:solidFill>
                  <a:srgbClr val="C00000"/>
                </a:solidFill>
              </a:rPr>
              <a:t>осуслуги»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15" y="1492735"/>
            <a:ext cx="2547997" cy="506043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738643" y="813615"/>
            <a:ext cx="29321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3.Вводим логин и пароль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от сайта «Госуслуги»</a:t>
            </a:r>
            <a:endParaRPr lang="ru-RU" dirty="0"/>
          </a:p>
        </p:txBody>
      </p:sp>
      <p:sp>
        <p:nvSpPr>
          <p:cNvPr id="15" name="AutoShape 2" descr="blob:https://web.whatsapp.com/17c6af71-b6c8-4121-8773-5502a9fd5ac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451" y="1535019"/>
            <a:ext cx="3019575" cy="4830518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0564217" y="813615"/>
            <a:ext cx="2705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4.Выбираем регион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0905" y="1546663"/>
            <a:ext cx="2166316" cy="46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3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00044" y="299104"/>
            <a:ext cx="75572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1 ШАГ: СОЗДАЕМ РЕЗЮМЕ И ПОДАЕМ ЗАЯВКУ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0452" y="1200672"/>
            <a:ext cx="24336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1.Создаем резюме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23472" y="1080882"/>
            <a:ext cx="2583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4. Ожидаем одобрения 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71" y="1883455"/>
            <a:ext cx="3115964" cy="45162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86" y="1944324"/>
            <a:ext cx="2247018" cy="45853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310" y="2027634"/>
            <a:ext cx="2017860" cy="437203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295" y="1904323"/>
            <a:ext cx="2130150" cy="461532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434779" y="1158432"/>
            <a:ext cx="26629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2. Добавляем резюме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и заполняем строчки *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84337" y="1080882"/>
            <a:ext cx="2452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3. Сохраняем и публикуем резюме 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89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5547" y="539735"/>
            <a:ext cx="6521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6454" y="277501"/>
            <a:ext cx="85047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2  ШАГ: ПОДАЕМ ЗАЯВЛЕНИЕ НА ПОИСК РАБОТЫ 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21" y="2017796"/>
            <a:ext cx="2006663" cy="4347770"/>
          </a:xfrm>
          <a:prstGeom prst="rect">
            <a:avLst/>
          </a:prstGeom>
        </p:spPr>
      </p:pic>
      <p:sp>
        <p:nvSpPr>
          <p:cNvPr id="6" name="AutoShape 2" descr="blob:https://web.whatsapp.com/a601e3c4-d9e2-4eb8-b6cc-3744be0ad20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547" y="2127587"/>
            <a:ext cx="1937085" cy="41970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AutoShape 4" descr="blob:https://web.whatsapp.com/f579beaf-c6d0-4ea7-80e1-4ab7c5c9a2c6"/>
          <p:cNvSpPr>
            <a:spLocks noChangeAspect="1" noChangeArrowheads="1"/>
          </p:cNvSpPr>
          <p:nvPr/>
        </p:nvSpPr>
        <p:spPr bwMode="auto">
          <a:xfrm>
            <a:off x="155575" y="18525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516" y="2153653"/>
            <a:ext cx="1943960" cy="42119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557" y="1884282"/>
            <a:ext cx="2065591" cy="448128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07185" y="1070424"/>
            <a:ext cx="20682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1. Открываем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каталог услуг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32926" y="1023335"/>
            <a:ext cx="213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2. Выбираем заявление 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53263" y="1023335"/>
            <a:ext cx="24022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Создаем заявление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712242" y="992573"/>
            <a:ext cx="2863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Заполняем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данные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201252" y="901146"/>
            <a:ext cx="25642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.Прикрепляем резюме и отправляем заявление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621" y="1981220"/>
            <a:ext cx="2103128" cy="45567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621" y="2423149"/>
            <a:ext cx="2103127" cy="210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6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30379" y="315608"/>
            <a:ext cx="8277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3  ШАГ: ПОДАЕМ ЗАЯВКУ НА ОБУЧЕНИЕ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14" y="2007658"/>
            <a:ext cx="2833435" cy="39263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77" y="1835858"/>
            <a:ext cx="2441012" cy="38827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239" y="1835858"/>
            <a:ext cx="2605032" cy="385052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6878" y="912528"/>
            <a:ext cx="32665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1. Открываем образовательные программы и выбираем список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84475" y="919017"/>
            <a:ext cx="30231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2. Выбираем программу, подходящую для ВАС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98631" y="919017"/>
            <a:ext cx="4918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3. Подаем заявку и ждем приглашения от ЦЗН для прохождения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</a:rPr>
              <a:t>проф.ориентации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3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10062" y="615844"/>
            <a:ext cx="67256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4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ШАГ: ПРОХОДИМ ПРОФ.ОРИЕНТАЦИЮ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0238" y="1545078"/>
            <a:ext cx="11515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После  получения приглашения в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ЦЗН и успешного прохождения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проф.ориентации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Вам потребуется:</a:t>
            </a:r>
          </a:p>
          <a:p>
            <a:pPr algn="ctr"/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5557" y="2658979"/>
            <a:ext cx="120760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Предоставить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 документы для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подтверждения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своей категории;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Загрузить их в личный кабинет 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RANEPA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Подписать договор;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Зачислиться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группу и начать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обучение </a:t>
            </a:r>
          </a:p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в Омском филиале РАНХиГС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80AF07-DD1E-10D4-3116-A6219A379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833" y="4239602"/>
            <a:ext cx="1862895" cy="8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6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6590" y="762089"/>
            <a:ext cx="105757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АДРЕС ОМСКОГО ФИЛИАЛА РАНХиГС: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694" y="1376382"/>
            <a:ext cx="7423486" cy="535226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8988" y="1163460"/>
            <a:ext cx="4594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ru-RU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06738" y="3805183"/>
            <a:ext cx="532599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Консультации по телефону: </a:t>
            </a:r>
            <a:endParaRPr lang="ru-RU" dirty="0">
              <a:solidFill>
                <a:srgbClr val="C00000"/>
              </a:solidFill>
            </a:endParaRP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+</a:t>
            </a:r>
            <a:r>
              <a:rPr lang="ru-RU" sz="3600" b="1" dirty="0" smtClean="0">
                <a:solidFill>
                  <a:srgbClr val="C00000"/>
                </a:solidFill>
              </a:rPr>
              <a:t>79087969370</a:t>
            </a:r>
          </a:p>
          <a:p>
            <a:pPr algn="ctr"/>
            <a:endParaRPr lang="ru-RU" sz="3600" b="1" dirty="0">
              <a:solidFill>
                <a:srgbClr val="C00000"/>
              </a:solidFill>
            </a:endParaRP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kiseleva-ns@ranepa.ru </a:t>
            </a:r>
          </a:p>
          <a:p>
            <a:pPr algn="ctr"/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8911" y="1744342"/>
            <a:ext cx="43848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dirty="0" smtClean="0">
                <a:solidFill>
                  <a:srgbClr val="0070C0"/>
                </a:solidFill>
              </a:rPr>
              <a:t>город </a:t>
            </a:r>
            <a:r>
              <a:rPr lang="ru-RU" sz="2400" dirty="0">
                <a:solidFill>
                  <a:srgbClr val="0070C0"/>
                </a:solidFill>
              </a:rPr>
              <a:t>Омск, </a:t>
            </a:r>
            <a:endParaRPr lang="ru-RU" sz="2400" dirty="0" smtClean="0">
              <a:solidFill>
                <a:srgbClr val="0070C0"/>
              </a:solidFill>
            </a:endParaRPr>
          </a:p>
          <a:p>
            <a:pPr algn="just" fontAlgn="base"/>
            <a:r>
              <a:rPr lang="ru-RU" sz="2400" dirty="0" smtClean="0">
                <a:solidFill>
                  <a:srgbClr val="0070C0"/>
                </a:solidFill>
              </a:rPr>
              <a:t>ул</a:t>
            </a:r>
            <a:r>
              <a:rPr lang="ru-RU" sz="2400" dirty="0">
                <a:solidFill>
                  <a:srgbClr val="0070C0"/>
                </a:solidFill>
              </a:rPr>
              <a:t>. Красногвардейская, </a:t>
            </a:r>
            <a:endParaRPr lang="ru-RU" sz="2400" dirty="0" smtClean="0">
              <a:solidFill>
                <a:srgbClr val="0070C0"/>
              </a:solidFill>
            </a:endParaRPr>
          </a:p>
          <a:p>
            <a:pPr algn="just" fontAlgn="base"/>
            <a:r>
              <a:rPr lang="ru-RU" sz="2400" dirty="0" smtClean="0">
                <a:solidFill>
                  <a:srgbClr val="0070C0"/>
                </a:solidFill>
              </a:rPr>
              <a:t>д</a:t>
            </a:r>
            <a:r>
              <a:rPr lang="ru-RU" sz="2400" dirty="0">
                <a:solidFill>
                  <a:srgbClr val="0070C0"/>
                </a:solidFill>
              </a:rPr>
              <a:t>. 35, помещение 1П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34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2869</TotalTime>
  <Words>319</Words>
  <Application>Microsoft Office PowerPoint</Application>
  <PresentationFormat>Произвольный</PresentationFormat>
  <Paragraphs>76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Noto Sans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Киселёва Наталья Сергеевна</cp:lastModifiedBy>
  <cp:revision>243</cp:revision>
  <dcterms:created xsi:type="dcterms:W3CDTF">2022-10-16T16:54:41Z</dcterms:created>
  <dcterms:modified xsi:type="dcterms:W3CDTF">2023-04-13T12:23:59Z</dcterms:modified>
</cp:coreProperties>
</file>